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322" r:id="rId3"/>
    <p:sldId id="303" r:id="rId4"/>
    <p:sldId id="304" r:id="rId5"/>
    <p:sldId id="324" r:id="rId6"/>
    <p:sldId id="325" r:id="rId7"/>
    <p:sldId id="310" r:id="rId8"/>
    <p:sldId id="326" r:id="rId9"/>
    <p:sldId id="305" r:id="rId10"/>
    <p:sldId id="306" r:id="rId11"/>
    <p:sldId id="332" r:id="rId12"/>
    <p:sldId id="327" r:id="rId13"/>
    <p:sldId id="294" r:id="rId14"/>
    <p:sldId id="314" r:id="rId15"/>
    <p:sldId id="317" r:id="rId16"/>
    <p:sldId id="297" r:id="rId17"/>
    <p:sldId id="299" r:id="rId18"/>
    <p:sldId id="330" r:id="rId19"/>
    <p:sldId id="333" r:id="rId20"/>
    <p:sldId id="302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230" autoAdjust="0"/>
    <p:restoredTop sz="93979" autoAdjust="0"/>
  </p:normalViewPr>
  <p:slideViewPr>
    <p:cSldViewPr>
      <p:cViewPr varScale="1">
        <p:scale>
          <a:sx n="69" d="100"/>
          <a:sy n="69" d="100"/>
        </p:scale>
        <p:origin x="948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9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4B25B-F7A1-43ED-90C9-3AF75B540090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043CB1-3344-4491-A783-491C50E657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319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Bullous Pemphigoid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result of an attack on the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basement membrane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epidermis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by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IgG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+/- </a:t>
            </a:r>
            <a:r>
              <a:rPr lang="en-GB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IgE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immunoglobulins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antibodies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 activated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 lymphocytes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.</a:t>
            </a:r>
          </a:p>
          <a:p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 are associated with the </a:t>
            </a:r>
            <a:r>
              <a:rPr lang="en-GB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hemidesmosomes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structures that ensure the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epidermal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keratinocyte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cells stick to the </a:t>
            </a:r>
            <a:r>
              <a:rPr lang="en-GB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dermis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make a waterproof seal.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043CB1-3344-4491-A783-491C50E657E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2615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4ECA0944-88A0-4154-910D-EB380B68E46F}" type="datetimeFigureOut">
              <a:rPr lang="en-US" smtClean="0"/>
              <a:pPr/>
              <a:t>2/16/2022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8119984B-39ED-407D-A660-F85E9188A53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1"/>
            <a:ext cx="86868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Cytoskeleton &amp; cell cycle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743200"/>
            <a:ext cx="7772400" cy="1371600"/>
          </a:xfrm>
        </p:spPr>
        <p:txBody>
          <a:bodyPr>
            <a:normAutofit/>
          </a:bodyPr>
          <a:lstStyle/>
          <a:p>
            <a:pPr algn="l"/>
            <a:r>
              <a:rPr lang="en-US" b="1" dirty="0" err="1">
                <a:solidFill>
                  <a:schemeClr val="tx1"/>
                </a:solidFill>
              </a:rPr>
              <a:t>Dr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Hemed</a:t>
            </a:r>
            <a:r>
              <a:rPr lang="en-US" b="1" dirty="0">
                <a:solidFill>
                  <a:schemeClr val="tx1"/>
                </a:solidFill>
              </a:rPr>
              <a:t> El-</a:t>
            </a:r>
            <a:r>
              <a:rPr lang="en-US" b="1" dirty="0" err="1">
                <a:solidFill>
                  <a:schemeClr val="tx1"/>
                </a:solidFill>
              </a:rPr>
              <a:t>busaidy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/>
              <a:t> function: Cell scaffolding (support/binding), helps the cell to resist external pressure.</a:t>
            </a:r>
          </a:p>
          <a:p>
            <a:pPr>
              <a:buNone/>
            </a:pPr>
            <a:r>
              <a:rPr lang="en-US" dirty="0"/>
              <a:t>  Formed from cell-type specific proteins, thus may be used as cell markers </a:t>
            </a:r>
            <a:r>
              <a:rPr lang="en-US" dirty="0" err="1"/>
              <a:t>eg</a:t>
            </a:r>
            <a:endParaRPr lang="en-US" dirty="0"/>
          </a:p>
          <a:p>
            <a:r>
              <a:rPr lang="en-US" dirty="0" err="1"/>
              <a:t>vimentin→mesodermal</a:t>
            </a:r>
            <a:r>
              <a:rPr lang="en-US" dirty="0"/>
              <a:t> in origin</a:t>
            </a:r>
          </a:p>
          <a:p>
            <a:r>
              <a:rPr lang="en-US" dirty="0" err="1"/>
              <a:t>Cytokeratin→epithelial</a:t>
            </a:r>
            <a:r>
              <a:rPr lang="en-US" dirty="0"/>
              <a:t> cells</a:t>
            </a:r>
          </a:p>
          <a:p>
            <a:r>
              <a:rPr lang="en-US" dirty="0" err="1"/>
              <a:t>Desmin</a:t>
            </a:r>
            <a:r>
              <a:rPr lang="en-US" dirty="0"/>
              <a:t>- muscle</a:t>
            </a:r>
          </a:p>
          <a:p>
            <a:r>
              <a:rPr lang="en-US" dirty="0" err="1"/>
              <a:t>Neurofilaments→neurons</a:t>
            </a:r>
            <a:endParaRPr lang="en-US" dirty="0"/>
          </a:p>
          <a:p>
            <a:endParaRPr lang="en-US" dirty="0"/>
          </a:p>
          <a:p>
            <a:r>
              <a:rPr lang="en-US" dirty="0"/>
              <a:t>Important in immunopathology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(B) Intermediate filaments(10nm)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258762"/>
          </a:xfrm>
        </p:spPr>
        <p:txBody>
          <a:bodyPr>
            <a:normAutofit fontScale="90000"/>
          </a:bodyPr>
          <a:lstStyle/>
          <a:p>
            <a:r>
              <a:rPr lang="en-US" dirty="0"/>
              <a:t>Problems of cytokeratin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81000"/>
            <a:ext cx="7620000" cy="428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228184"/>
            <a:ext cx="3810000" cy="365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048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2000" y="1371600"/>
            <a:ext cx="8229600" cy="503238"/>
          </a:xfrm>
        </p:spPr>
        <p:txBody>
          <a:bodyPr>
            <a:noAutofit/>
          </a:bodyPr>
          <a:lstStyle/>
          <a:p>
            <a:r>
              <a:rPr lang="en-US" sz="2400" dirty="0"/>
              <a:t>Interaction of actin &amp; myosin</a:t>
            </a: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953419"/>
            <a:ext cx="6539441" cy="49045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52600" y="228600"/>
            <a:ext cx="502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Microfilaments </a:t>
            </a:r>
            <a:r>
              <a:rPr lang="en-US" sz="3200" b="1" dirty="0" err="1"/>
              <a:t>eg</a:t>
            </a:r>
            <a:r>
              <a:rPr lang="en-US" sz="3200" b="1" dirty="0"/>
              <a:t> actin</a:t>
            </a:r>
          </a:p>
        </p:txBody>
      </p:sp>
    </p:spTree>
    <p:extLst>
      <p:ext uri="{BB962C8B-B14F-4D97-AF65-F5344CB8AC3E}">
        <p14:creationId xmlns:p14="http://schemas.microsoft.com/office/powerpoint/2010/main" val="24671169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r>
              <a:rPr lang="en-US" dirty="0"/>
              <a:t>Has 2 phases: </a:t>
            </a:r>
          </a:p>
          <a:p>
            <a:r>
              <a:rPr lang="en-US" dirty="0"/>
              <a:t>Interphase</a:t>
            </a:r>
          </a:p>
          <a:p>
            <a:r>
              <a:rPr lang="en-US" dirty="0"/>
              <a:t>mitosis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cell cycle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US" dirty="0"/>
              <a:t>INTERPHASE (G1-G2)</a:t>
            </a:r>
          </a:p>
        </p:txBody>
      </p:sp>
      <p:pic>
        <p:nvPicPr>
          <p:cNvPr id="5" name="Picture 4" descr="cell cycle interphas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47800" y="609600"/>
            <a:ext cx="7137400" cy="592252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1481328"/>
            <a:ext cx="9144000" cy="4525963"/>
          </a:xfrm>
        </p:spPr>
        <p:txBody>
          <a:bodyPr/>
          <a:lstStyle/>
          <a:p>
            <a:pPr>
              <a:buNone/>
            </a:pPr>
            <a:r>
              <a:rPr lang="en-US" b="1" dirty="0"/>
              <a:t>Prophase</a:t>
            </a:r>
            <a:r>
              <a:rPr lang="en-US" dirty="0"/>
              <a:t>: condensation of chromosomes. </a:t>
            </a:r>
          </a:p>
          <a:p>
            <a:pPr>
              <a:buNone/>
            </a:pPr>
            <a:r>
              <a:rPr lang="en-US" dirty="0"/>
              <a:t>Kinetochores  from mitotic spindle attach to chromatids(</a:t>
            </a:r>
            <a:r>
              <a:rPr lang="en-US" dirty="0" err="1"/>
              <a:t>prometaphase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b="1" dirty="0"/>
              <a:t>Metaphase: </a:t>
            </a:r>
            <a:r>
              <a:rPr lang="en-US" dirty="0"/>
              <a:t>alignment of chromatids at the centre</a:t>
            </a:r>
          </a:p>
          <a:p>
            <a:pPr>
              <a:buNone/>
            </a:pPr>
            <a:r>
              <a:rPr lang="en-US" b="1" dirty="0"/>
              <a:t>Anaphase: </a:t>
            </a:r>
            <a:r>
              <a:rPr lang="en-US" dirty="0"/>
              <a:t>splitting of centromere and separation of sister chromatids</a:t>
            </a:r>
          </a:p>
          <a:p>
            <a:pPr>
              <a:buNone/>
            </a:pPr>
            <a:r>
              <a:rPr lang="en-US" b="1" dirty="0" err="1"/>
              <a:t>Telophase</a:t>
            </a:r>
            <a:r>
              <a:rPr lang="en-US" b="1" dirty="0"/>
              <a:t>: </a:t>
            </a:r>
            <a:r>
              <a:rPr lang="en-US" dirty="0"/>
              <a:t>uncoiling of chromosomes</a:t>
            </a:r>
          </a:p>
          <a:p>
            <a:pPr>
              <a:buNone/>
            </a:pPr>
            <a:r>
              <a:rPr lang="en-US" b="1" dirty="0"/>
              <a:t>Cytokinesis</a:t>
            </a:r>
            <a:r>
              <a:rPr lang="en-US" dirty="0"/>
              <a:t>: plasma membrane division mediated by actin and myosin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mitosis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itotis phase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10337" y="762000"/>
            <a:ext cx="7280695" cy="60960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mitosis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1481328"/>
            <a:ext cx="8686800" cy="4525963"/>
          </a:xfrm>
        </p:spPr>
        <p:txBody>
          <a:bodyPr/>
          <a:lstStyle/>
          <a:p>
            <a:r>
              <a:rPr lang="en-US" dirty="0"/>
              <a:t>Programmed cell death</a:t>
            </a:r>
          </a:p>
          <a:p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apoptosis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228600"/>
            <a:ext cx="4419600" cy="6272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dirty="0"/>
              <a:t>Apoptosis is a balanced process</a:t>
            </a:r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041" y="762000"/>
            <a:ext cx="6814311" cy="579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3726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44" y="1371600"/>
            <a:ext cx="8620299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1055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624078" indent="-514350">
              <a:buFont typeface="+mj-lt"/>
              <a:buAutoNum type="arabicPeriod"/>
            </a:pPr>
            <a:r>
              <a:rPr lang="en-US" dirty="0"/>
              <a:t>Microtubules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/>
              <a:t>Microfilaments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/>
              <a:t>Intermediate filaments</a:t>
            </a:r>
          </a:p>
          <a:p>
            <a:endParaRPr lang="en-US" dirty="0"/>
          </a:p>
          <a:p>
            <a:pPr marL="109728" indent="0">
              <a:buNone/>
            </a:pPr>
            <a:r>
              <a:rPr lang="en-US" b="1" u="sng" dirty="0"/>
              <a:t>Functions</a:t>
            </a:r>
            <a:r>
              <a:rPr lang="en-US" dirty="0"/>
              <a:t>:</a:t>
            </a:r>
          </a:p>
          <a:p>
            <a:r>
              <a:rPr lang="en-US" dirty="0"/>
              <a:t>Responsible for cell locomotion</a:t>
            </a:r>
          </a:p>
          <a:p>
            <a:r>
              <a:rPr lang="en-US" dirty="0"/>
              <a:t>Structural framework</a:t>
            </a:r>
          </a:p>
          <a:p>
            <a:r>
              <a:rPr lang="en-US" dirty="0"/>
              <a:t>Stability</a:t>
            </a:r>
          </a:p>
          <a:p>
            <a:r>
              <a:rPr lang="en-US" dirty="0"/>
              <a:t>Cell shape/morphology</a:t>
            </a:r>
          </a:p>
          <a:p>
            <a:r>
              <a:rPr lang="en-US" dirty="0"/>
              <a:t>Cell division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cytoskeleton</a:t>
            </a:r>
          </a:p>
        </p:txBody>
      </p:sp>
    </p:spTree>
    <p:extLst>
      <p:ext uri="{BB962C8B-B14F-4D97-AF65-F5344CB8AC3E}">
        <p14:creationId xmlns:p14="http://schemas.microsoft.com/office/powerpoint/2010/main" val="34607046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                                                     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-2458" y="708377"/>
            <a:ext cx="7924800" cy="530047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/>
              <a:t>Main molecular motors of the cell</a:t>
            </a:r>
          </a:p>
          <a:p>
            <a:r>
              <a:rPr lang="en-US" dirty="0"/>
              <a:t>Made of protein subunits </a:t>
            </a:r>
            <a:r>
              <a:rPr lang="el-GR" dirty="0"/>
              <a:t>α</a:t>
            </a:r>
            <a:r>
              <a:rPr lang="en-US" dirty="0"/>
              <a:t> &amp;</a:t>
            </a:r>
            <a:r>
              <a:rPr lang="el-GR" dirty="0"/>
              <a:t>β</a:t>
            </a:r>
            <a:r>
              <a:rPr lang="en-US" dirty="0"/>
              <a:t> tubulins.</a:t>
            </a:r>
          </a:p>
          <a:p>
            <a:r>
              <a:rPr lang="en-US" dirty="0"/>
              <a:t>Aggregate to form stack rings.</a:t>
            </a:r>
          </a:p>
          <a:p>
            <a:r>
              <a:rPr lang="en-US" dirty="0"/>
              <a:t>assembly &amp; disassembly brings movement</a:t>
            </a:r>
          </a:p>
          <a:p>
            <a:r>
              <a:rPr lang="en-US" b="1" dirty="0"/>
              <a:t>They Provide tracks along which different molecular proteins transport organelles and vesicles in the cytoplasm</a:t>
            </a:r>
          </a:p>
          <a:p>
            <a:pPr marL="109728" indent="0">
              <a:lnSpc>
                <a:spcPct val="150000"/>
              </a:lnSpc>
              <a:buNone/>
            </a:pPr>
            <a:r>
              <a:rPr lang="en-US" b="1" dirty="0"/>
              <a:t>2 proteins are responsible for movement:</a:t>
            </a:r>
          </a:p>
          <a:p>
            <a:pPr>
              <a:lnSpc>
                <a:spcPct val="150000"/>
              </a:lnSpc>
            </a:pPr>
            <a:r>
              <a:rPr lang="en-US" b="1" dirty="0" err="1"/>
              <a:t>Dyneins</a:t>
            </a:r>
            <a:r>
              <a:rPr lang="en-US" b="1" dirty="0"/>
              <a:t>: transport towards the </a:t>
            </a:r>
            <a:r>
              <a:rPr lang="en-US" b="1" dirty="0" err="1"/>
              <a:t>centre</a:t>
            </a:r>
            <a:endParaRPr lang="en-US" b="1" dirty="0"/>
          </a:p>
          <a:p>
            <a:pPr>
              <a:lnSpc>
                <a:spcPct val="150000"/>
              </a:lnSpc>
            </a:pPr>
            <a:r>
              <a:rPr lang="en-US" b="1" dirty="0" err="1"/>
              <a:t>Kinesin</a:t>
            </a:r>
            <a:r>
              <a:rPr lang="en-US" b="1" dirty="0"/>
              <a:t>: transport towards periphery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MICROTUBULES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0639" y="0"/>
            <a:ext cx="2292321" cy="259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icrotubule with mmp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09600" y="1600200"/>
            <a:ext cx="7921511" cy="38100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Dynein &amp; </a:t>
            </a:r>
            <a:r>
              <a:rPr lang="en-US" dirty="0" err="1"/>
              <a:t>kinesin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</a:t>
            </a:r>
            <a:r>
              <a:rPr lang="en-US" dirty="0" err="1"/>
              <a:t>kinesin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762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Cilia</a:t>
            </a:r>
          </a:p>
          <a:p>
            <a:r>
              <a:rPr lang="en-US" dirty="0"/>
              <a:t>Flagella</a:t>
            </a:r>
          </a:p>
          <a:p>
            <a:r>
              <a:rPr lang="en-US" dirty="0"/>
              <a:t>Centrioles during cell division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microtubules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352800"/>
            <a:ext cx="4444093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00774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0" y="381000"/>
            <a:ext cx="9144000" cy="4525963"/>
          </a:xfrm>
        </p:spPr>
        <p:txBody>
          <a:bodyPr/>
          <a:lstStyle/>
          <a:p>
            <a:r>
              <a:rPr lang="en-US" dirty="0"/>
              <a:t>Outcropping of cell membrane supported by microtubules linked together by </a:t>
            </a:r>
            <a:r>
              <a:rPr lang="en-US" dirty="0" err="1"/>
              <a:t>axoneme</a:t>
            </a:r>
            <a:r>
              <a:rPr lang="en-US" dirty="0"/>
              <a:t>.</a:t>
            </a:r>
          </a:p>
          <a:p>
            <a:r>
              <a:rPr lang="en-US" dirty="0"/>
              <a:t>Motion is achieved by interaction of microtubules </a:t>
            </a:r>
          </a:p>
          <a:p>
            <a:pPr>
              <a:buNone/>
            </a:pPr>
            <a:r>
              <a:rPr lang="en-US" dirty="0"/>
              <a:t>   with </a:t>
            </a:r>
            <a:r>
              <a:rPr lang="en-US" dirty="0" err="1"/>
              <a:t>dyneins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258762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Ciliary</a:t>
            </a:r>
            <a:r>
              <a:rPr lang="en-US" dirty="0"/>
              <a:t> movement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ciliary movemen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34000" y="3429000"/>
            <a:ext cx="3810000" cy="2930770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286000"/>
            <a:ext cx="4572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6200"/>
            <a:ext cx="3889069" cy="3916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3276600"/>
            <a:ext cx="6473380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65923"/>
            <a:ext cx="4191000" cy="3144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2067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Several drugs disrupt cellular function by interaction with microtubules</a:t>
            </a:r>
          </a:p>
          <a:p>
            <a:r>
              <a:rPr lang="en-US" b="1" dirty="0"/>
              <a:t>Colchicine</a:t>
            </a:r>
            <a:r>
              <a:rPr lang="en-US" dirty="0"/>
              <a:t> and </a:t>
            </a:r>
            <a:r>
              <a:rPr lang="en-US" b="1" dirty="0"/>
              <a:t>vinblastine</a:t>
            </a:r>
            <a:r>
              <a:rPr lang="en-US" dirty="0"/>
              <a:t> prevent microtubule assembly in cancer cells</a:t>
            </a:r>
          </a:p>
          <a:p>
            <a:r>
              <a:rPr lang="en-US" b="1" dirty="0"/>
              <a:t>Paclitaxel</a:t>
            </a:r>
            <a:r>
              <a:rPr lang="en-US" dirty="0"/>
              <a:t> binds to microtubules making them stable thus preventing movement of cancer cells.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Clinical significance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1413</TotalTime>
  <Words>310</Words>
  <Application>Microsoft Office PowerPoint</Application>
  <PresentationFormat>On-screen Show (4:3)</PresentationFormat>
  <Paragraphs>79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Lucida Sans Unicode</vt:lpstr>
      <vt:lpstr>Verdana</vt:lpstr>
      <vt:lpstr>Wingdings 2</vt:lpstr>
      <vt:lpstr>Wingdings 3</vt:lpstr>
      <vt:lpstr>Concourse</vt:lpstr>
      <vt:lpstr>The Cytoskeleton &amp; cell cycle</vt:lpstr>
      <vt:lpstr>The cytoskeleton</vt:lpstr>
      <vt:lpstr>MICROTUBULES </vt:lpstr>
      <vt:lpstr>Dynein &amp; kinesin</vt:lpstr>
      <vt:lpstr>Video of kinesin</vt:lpstr>
      <vt:lpstr>Distribution of microtubules</vt:lpstr>
      <vt:lpstr>Ciliary movement </vt:lpstr>
      <vt:lpstr>PowerPoint Presentation</vt:lpstr>
      <vt:lpstr>Clinical significance</vt:lpstr>
      <vt:lpstr>(B) Intermediate filaments(10nm)</vt:lpstr>
      <vt:lpstr>Problems of cytokeratin</vt:lpstr>
      <vt:lpstr>Interaction of actin &amp; myosin</vt:lpstr>
      <vt:lpstr>The cell cycle</vt:lpstr>
      <vt:lpstr>INTERPHASE (G1-G2)</vt:lpstr>
      <vt:lpstr>mitosis</vt:lpstr>
      <vt:lpstr>mitosis</vt:lpstr>
      <vt:lpstr>apoptosis</vt:lpstr>
      <vt:lpstr>Apoptosis is a balanced process</vt:lpstr>
      <vt:lpstr>PowerPoint Presentation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CELLULAR MECHANISMS</dc:title>
  <dc:creator>lenovo</dc:creator>
  <cp:lastModifiedBy>Windows User</cp:lastModifiedBy>
  <cp:revision>150</cp:revision>
  <dcterms:created xsi:type="dcterms:W3CDTF">2015-10-04T01:28:36Z</dcterms:created>
  <dcterms:modified xsi:type="dcterms:W3CDTF">2022-02-16T17:03:58Z</dcterms:modified>
</cp:coreProperties>
</file>

<file path=docProps/thumbnail.jpeg>
</file>